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0" r:id="rId14"/>
  </p:sldIdLst>
  <p:sldSz cx="8640763" cy="6116638"/>
  <p:notesSz cx="6858000" cy="9144000"/>
  <p:defaultTextStyle>
    <a:defPPr>
      <a:defRPr lang="de-DE"/>
    </a:defPPr>
    <a:lvl1pPr marL="0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1630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3260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4890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86519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08149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29779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51409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73039" algn="l" defTabSz="4216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7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22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176" y="52"/>
      </p:cViewPr>
      <p:guideLst>
        <p:guide orient="horz" pos="1927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F1848-882A-4801-8C66-04B0885362B9}" type="datetimeFigureOut">
              <a:rPr lang="de-DE" smtClean="0"/>
              <a:t>02.11.2016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143000"/>
            <a:ext cx="4359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5F3D-B1B7-4423-81AA-996ED14C5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43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454" y="244949"/>
            <a:ext cx="5692471" cy="605555"/>
          </a:xfrm>
        </p:spPr>
        <p:txBody>
          <a:bodyPr>
            <a:no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52F9FE7-7665-414A-A8D0-3DD90D049B7C}" type="datetimeFigureOut">
              <a:rPr lang="de-DE" smtClean="0"/>
              <a:pPr/>
              <a:t>02.11.2016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B52548D-6DFB-6C45-B918-34B5245948E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Bild 5" descr="Master_Start2.pd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6000" cy="61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Master_Header2.pd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6000" cy="61166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058" y="1900126"/>
            <a:ext cx="7344649" cy="131111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6115" y="3466098"/>
            <a:ext cx="6048535" cy="1563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52F9FE7-7665-414A-A8D0-3DD90D049B7C}" type="datetimeFigureOut">
              <a:rPr lang="de-DE" smtClean="0"/>
              <a:pPr/>
              <a:t>02.11.2016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B52548D-6DFB-6C45-B918-34B5245948E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11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Master_Inhalt2.pd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6000" cy="61166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51" y="194311"/>
            <a:ext cx="5726490" cy="690228"/>
          </a:xfrm>
        </p:spPr>
        <p:txBody>
          <a:bodyPr>
            <a:noAutofit/>
          </a:bodyPr>
          <a:lstStyle>
            <a:lvl1pPr>
              <a:defRPr sz="3200">
                <a:latin typeface="Arial"/>
                <a:ea typeface="Myriad Pro" charset="0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22F2C"/>
              </a:buClr>
              <a:defRPr>
                <a:latin typeface="Arial"/>
                <a:ea typeface="Myriad Pro" charset="0"/>
                <a:cs typeface="Arial"/>
              </a:defRPr>
            </a:lvl1pPr>
            <a:lvl2pPr marL="685148" indent="-263519">
              <a:buClr>
                <a:srgbClr val="D22F2C"/>
              </a:buClr>
              <a:buFont typeface="Arial"/>
              <a:buChar char="•"/>
              <a:defRPr>
                <a:latin typeface="Arial"/>
                <a:ea typeface="Myriad Pro" charset="0"/>
                <a:cs typeface="Arial"/>
              </a:defRPr>
            </a:lvl2pPr>
            <a:lvl3pPr marL="1054075" indent="-210815">
              <a:buClr>
                <a:srgbClr val="D22F2C"/>
              </a:buClr>
              <a:buFont typeface="Arial"/>
              <a:buChar char="•"/>
              <a:defRPr>
                <a:latin typeface="Arial"/>
                <a:ea typeface="Myriad Pro" charset="0"/>
                <a:cs typeface="Arial"/>
              </a:defRPr>
            </a:lvl3pPr>
            <a:lvl4pPr marL="1475704" indent="-210815">
              <a:buClr>
                <a:srgbClr val="D22F2C"/>
              </a:buClr>
              <a:buFont typeface="Arial"/>
              <a:buChar char="•"/>
              <a:defRPr>
                <a:latin typeface="Arial"/>
                <a:ea typeface="Myriad Pro" charset="0"/>
                <a:cs typeface="Arial"/>
              </a:defRPr>
            </a:lvl4pPr>
            <a:lvl5pPr marL="1897334" indent="-210815">
              <a:buClr>
                <a:srgbClr val="D22F2C"/>
              </a:buClr>
              <a:buFont typeface="Arial"/>
              <a:buChar char="•"/>
              <a:defRPr>
                <a:latin typeface="Arial"/>
                <a:ea typeface="Myriad Pro" charset="0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ea typeface="Myriad Pro" charset="0"/>
                <a:cs typeface="Arial"/>
              </a:defRPr>
            </a:lvl1pPr>
          </a:lstStyle>
          <a:p>
            <a:fld id="{D52F9FE7-7665-414A-A8D0-3DD90D049B7C}" type="datetimeFigureOut">
              <a:rPr lang="de-DE" smtClean="0"/>
              <a:pPr/>
              <a:t>02.11.2016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ea typeface="Myriad Pro" charset="0"/>
                <a:cs typeface="Arial"/>
              </a:defRPr>
            </a:lvl1pPr>
          </a:lstStyle>
          <a:p>
            <a:r>
              <a:rPr lang="de-DE" smtClean="0"/>
              <a:t>Autor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ea typeface="Myriad Pro" charset="0"/>
                <a:cs typeface="Arial"/>
              </a:defRPr>
            </a:lvl1pPr>
          </a:lstStyle>
          <a:p>
            <a:fld id="{CB52548D-6DFB-6C45-B918-34B5245948E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29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Master_Inhalt2.pd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6000" cy="61166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51" y="194311"/>
            <a:ext cx="5726490" cy="690228"/>
          </a:xfrm>
        </p:spPr>
        <p:txBody>
          <a:bodyPr>
            <a:noAutofit/>
          </a:bodyPr>
          <a:lstStyle>
            <a:lvl1pPr>
              <a:defRPr sz="3200">
                <a:latin typeface="Arial"/>
                <a:ea typeface="Myriad Pro" charset="0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22F2C"/>
              </a:buClr>
              <a:defRPr>
                <a:latin typeface="Arial"/>
                <a:ea typeface="Myriad Pro" charset="0"/>
                <a:cs typeface="Arial"/>
              </a:defRPr>
            </a:lvl1pPr>
            <a:lvl2pPr marL="685148" indent="-263519">
              <a:buClr>
                <a:srgbClr val="D22F2C"/>
              </a:buClr>
              <a:buFont typeface="Arial"/>
              <a:buChar char="•"/>
              <a:defRPr>
                <a:latin typeface="Arial"/>
                <a:ea typeface="Myriad Pro" charset="0"/>
                <a:cs typeface="Arial"/>
              </a:defRPr>
            </a:lvl2pPr>
            <a:lvl3pPr marL="1054075" indent="-210815">
              <a:buClr>
                <a:srgbClr val="D22F2C"/>
              </a:buClr>
              <a:buFont typeface="Arial"/>
              <a:buChar char="•"/>
              <a:defRPr>
                <a:latin typeface="Arial"/>
                <a:ea typeface="Myriad Pro" charset="0"/>
                <a:cs typeface="Arial"/>
              </a:defRPr>
            </a:lvl3pPr>
            <a:lvl4pPr marL="1475704" indent="-210815">
              <a:buClr>
                <a:srgbClr val="D22F2C"/>
              </a:buClr>
              <a:buFont typeface="Arial"/>
              <a:buChar char="•"/>
              <a:defRPr>
                <a:latin typeface="Arial"/>
                <a:ea typeface="Myriad Pro" charset="0"/>
                <a:cs typeface="Arial"/>
              </a:defRPr>
            </a:lvl4pPr>
            <a:lvl5pPr marL="1897334" indent="-210815">
              <a:buClr>
                <a:srgbClr val="D22F2C"/>
              </a:buClr>
              <a:buFont typeface="Arial"/>
              <a:buChar char="•"/>
              <a:defRPr>
                <a:latin typeface="Arial"/>
                <a:ea typeface="Myriad Pro" charset="0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ea typeface="Myriad Pro" charset="0"/>
                <a:cs typeface="Arial"/>
              </a:defRPr>
            </a:lvl1pPr>
          </a:lstStyle>
          <a:p>
            <a:fld id="{D52F9FE7-7665-414A-A8D0-3DD90D049B7C}" type="datetimeFigureOut">
              <a:rPr lang="de-DE" smtClean="0"/>
              <a:pPr/>
              <a:t>02.11.2016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ea typeface="Myriad Pro" charset="0"/>
                <a:cs typeface="Arial"/>
              </a:defRPr>
            </a:lvl1pPr>
          </a:lstStyle>
          <a:p>
            <a:r>
              <a:rPr lang="de-DE" smtClean="0"/>
              <a:t>Autor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ea typeface="Myriad Pro" charset="0"/>
                <a:cs typeface="Arial"/>
              </a:defRPr>
            </a:lvl1pPr>
          </a:lstStyle>
          <a:p>
            <a:fld id="{CB52548D-6DFB-6C45-B918-34B5245948E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Telefon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2" y="2085482"/>
            <a:ext cx="757298" cy="757298"/>
          </a:xfrm>
          <a:prstGeom prst="rect">
            <a:avLst/>
          </a:prstGeom>
        </p:spPr>
      </p:pic>
      <p:pic>
        <p:nvPicPr>
          <p:cNvPr id="9" name="Bild 8" descr="Web-0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" y="2947637"/>
            <a:ext cx="739729" cy="739729"/>
          </a:xfrm>
          <a:prstGeom prst="rect">
            <a:avLst/>
          </a:prstGeom>
        </p:spPr>
      </p:pic>
      <p:pic>
        <p:nvPicPr>
          <p:cNvPr id="10" name="Bild 9" descr="Mail-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" y="3756353"/>
            <a:ext cx="740832" cy="7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6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40" y="244949"/>
            <a:ext cx="7776686" cy="1019440"/>
          </a:xfrm>
          <a:prstGeom prst="rect">
            <a:avLst/>
          </a:prstGeom>
        </p:spPr>
        <p:txBody>
          <a:bodyPr vert="horz" lIns="84326" tIns="42163" rIns="84326" bIns="42163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40" y="1427216"/>
            <a:ext cx="7776686" cy="4036698"/>
          </a:xfrm>
          <a:prstGeom prst="rect">
            <a:avLst/>
          </a:prstGeom>
        </p:spPr>
        <p:txBody>
          <a:bodyPr vert="horz" lIns="84326" tIns="42163" rIns="84326" bIns="42163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2039" y="5669218"/>
            <a:ext cx="2016178" cy="325654"/>
          </a:xfrm>
          <a:prstGeom prst="rect">
            <a:avLst/>
          </a:prstGeom>
        </p:spPr>
        <p:txBody>
          <a:bodyPr vert="horz" lIns="84326" tIns="42163" rIns="84326" bIns="4216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52F9FE7-7665-414A-A8D0-3DD90D049B7C}" type="datetimeFigureOut">
              <a:rPr lang="de-DE" smtClean="0"/>
              <a:pPr/>
              <a:t>02.11.2016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52260" y="5669218"/>
            <a:ext cx="2736243" cy="325654"/>
          </a:xfrm>
          <a:prstGeom prst="rect">
            <a:avLst/>
          </a:prstGeom>
        </p:spPr>
        <p:txBody>
          <a:bodyPr vert="horz" lIns="84326" tIns="42163" rIns="84326" bIns="4216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192547" y="5669218"/>
            <a:ext cx="2016178" cy="325654"/>
          </a:xfrm>
          <a:prstGeom prst="rect">
            <a:avLst/>
          </a:prstGeom>
        </p:spPr>
        <p:txBody>
          <a:bodyPr vert="horz" lIns="84326" tIns="42163" rIns="84326" bIns="4216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B52548D-6DFB-6C45-B918-34B5245948E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75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txStyles>
    <p:titleStyle>
      <a:lvl1pPr algn="ctr" defTabSz="42163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16222" indent="-316222" algn="l" defTabSz="42163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685148" indent="-263519" algn="l" defTabSz="42163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054075" indent="-210815" algn="l" defTabSz="42163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475704" indent="-210815" algn="l" defTabSz="42163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897334" indent="-210815" algn="l" defTabSz="42163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31896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22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85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63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26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489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651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14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977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40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303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k.d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COMPLETE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libri Light" panose="020F0302020204030204" pitchFamily="34" charset="0"/>
              </a:rPr>
              <a:t>Controversial</a:t>
            </a:r>
            <a:r>
              <a:rPr lang="de-DE" dirty="0" smtClean="0">
                <a:latin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</a:rPr>
              <a:t>Debate</a:t>
            </a:r>
            <a:r>
              <a:rPr lang="de-DE" dirty="0" smtClean="0">
                <a:latin typeface="Calibri Light" panose="020F0302020204030204" pitchFamily="34" charset="0"/>
              </a:rPr>
              <a:t> </a:t>
            </a:r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189" y="1182862"/>
            <a:ext cx="7747741" cy="4036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97" dirty="0" err="1">
                <a:latin typeface="Calibri Light" panose="020F0302020204030204" pitchFamily="34" charset="0"/>
              </a:rPr>
              <a:t>To</a:t>
            </a:r>
            <a:r>
              <a:rPr lang="de-DE" sz="2497" dirty="0">
                <a:latin typeface="Calibri Light" panose="020F0302020204030204" pitchFamily="34" charset="0"/>
              </a:rPr>
              <a:t> </a:t>
            </a:r>
            <a:r>
              <a:rPr lang="de-DE" sz="2497" dirty="0" err="1">
                <a:latin typeface="Calibri Light" panose="020F0302020204030204" pitchFamily="34" charset="0"/>
              </a:rPr>
              <a:t>what</a:t>
            </a:r>
            <a:r>
              <a:rPr lang="de-DE" sz="2497" dirty="0">
                <a:latin typeface="Calibri Light" panose="020F0302020204030204" pitchFamily="34" charset="0"/>
              </a:rPr>
              <a:t> </a:t>
            </a:r>
            <a:r>
              <a:rPr lang="de-DE" sz="2497" dirty="0" err="1">
                <a:latin typeface="Calibri Light" panose="020F0302020204030204" pitchFamily="34" charset="0"/>
              </a:rPr>
              <a:t>extend</a:t>
            </a:r>
            <a:r>
              <a:rPr lang="de-DE" sz="2497" dirty="0">
                <a:latin typeface="Calibri Light" panose="020F0302020204030204" pitchFamily="34" charset="0"/>
              </a:rPr>
              <a:t> </a:t>
            </a:r>
            <a:r>
              <a:rPr lang="de-DE" sz="2497" dirty="0" err="1">
                <a:latin typeface="Calibri Light" panose="020F0302020204030204" pitchFamily="34" charset="0"/>
              </a:rPr>
              <a:t>should</a:t>
            </a:r>
            <a:r>
              <a:rPr lang="de-DE" sz="2497" dirty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de-DE" sz="2497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curricula</a:t>
            </a:r>
            <a:r>
              <a:rPr lang="de-DE" sz="2497" b="1" dirty="0">
                <a:solidFill>
                  <a:schemeClr val="tx2"/>
                </a:solidFill>
                <a:latin typeface="Calibri Light" panose="020F0302020204030204" pitchFamily="34" charset="0"/>
              </a:rPr>
              <a:t>, </a:t>
            </a:r>
            <a:r>
              <a:rPr lang="de-DE" sz="2497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teaching</a:t>
            </a:r>
            <a:r>
              <a:rPr lang="de-DE" sz="2497" b="1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de-DE" sz="2497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and</a:t>
            </a:r>
            <a:r>
              <a:rPr lang="de-DE" sz="2497" b="1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de-DE" sz="2497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learning</a:t>
            </a:r>
            <a:endParaRPr lang="de-DE" sz="2497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35966" y="2336519"/>
            <a:ext cx="3206096" cy="17395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141" dirty="0" err="1">
                <a:latin typeface="Calibri Light" panose="020F0302020204030204" pitchFamily="34" charset="0"/>
              </a:rPr>
              <a:t>be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geared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to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br>
              <a:rPr lang="de-DE" sz="2141" dirty="0">
                <a:latin typeface="Calibri Light" panose="020F0302020204030204" pitchFamily="34" charset="0"/>
              </a:rPr>
            </a:br>
            <a:r>
              <a:rPr lang="de-DE" sz="2141" dirty="0" err="1">
                <a:solidFill>
                  <a:srgbClr val="C00000"/>
                </a:solidFill>
                <a:latin typeface="Calibri Light" panose="020F0302020204030204" pitchFamily="34" charset="0"/>
              </a:rPr>
              <a:t>employers</a:t>
            </a:r>
            <a:r>
              <a:rPr lang="de-DE" sz="2141" dirty="0">
                <a:solidFill>
                  <a:srgbClr val="C00000"/>
                </a:solidFill>
                <a:latin typeface="Calibri Light" panose="020F0302020204030204" pitchFamily="34" charset="0"/>
              </a:rPr>
              <a:t>‘ </a:t>
            </a:r>
            <a:r>
              <a:rPr lang="de-DE" sz="2141" dirty="0" err="1">
                <a:solidFill>
                  <a:srgbClr val="C00000"/>
                </a:solidFill>
                <a:latin typeface="Calibri Light" panose="020F0302020204030204" pitchFamily="34" charset="0"/>
              </a:rPr>
              <a:t>expectations</a:t>
            </a:r>
            <a:endParaRPr lang="de-DE" sz="2141" dirty="0">
              <a:latin typeface="Calibri Light" panose="020F0302020204030204" pitchFamily="34" charset="0"/>
            </a:endParaRPr>
          </a:p>
          <a:p>
            <a:endParaRPr lang="de-DE" sz="2141" dirty="0">
              <a:latin typeface="Calibri Light" panose="020F0302020204030204" pitchFamily="34" charset="0"/>
            </a:endParaRPr>
          </a:p>
          <a:p>
            <a:r>
              <a:rPr lang="de-DE" sz="2141" dirty="0" err="1">
                <a:latin typeface="Calibri Light" panose="020F0302020204030204" pitchFamily="34" charset="0"/>
              </a:rPr>
              <a:t>be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designed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to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prepare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for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employment</a:t>
            </a:r>
            <a:endParaRPr lang="de-DE" sz="2141" dirty="0">
              <a:latin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52474" y="2353816"/>
            <a:ext cx="3570503" cy="17395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141" dirty="0" err="1">
                <a:latin typeface="Calibri Light" panose="020F0302020204030204" pitchFamily="34" charset="0"/>
              </a:rPr>
              <a:t>emphasize</a:t>
            </a:r>
            <a:r>
              <a:rPr lang="de-DE" sz="2141" dirty="0">
                <a:latin typeface="Calibri Light" panose="020F0302020204030204" pitchFamily="34" charset="0"/>
              </a:rPr>
              <a:t> on</a:t>
            </a:r>
          </a:p>
          <a:p>
            <a:pPr marL="305833" indent="-305833">
              <a:buFont typeface="Arial" panose="020B0604020202020204" pitchFamily="34" charset="0"/>
              <a:buChar char="•"/>
            </a:pPr>
            <a:r>
              <a:rPr lang="de-DE" sz="2141" dirty="0" err="1">
                <a:solidFill>
                  <a:srgbClr val="C00000"/>
                </a:solidFill>
                <a:latin typeface="Calibri Light" panose="020F0302020204030204" pitchFamily="34" charset="0"/>
              </a:rPr>
              <a:t>academic</a:t>
            </a:r>
            <a:r>
              <a:rPr lang="de-DE" sz="2141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solidFill>
                  <a:srgbClr val="C00000"/>
                </a:solidFill>
                <a:latin typeface="Calibri Light" panose="020F0302020204030204" pitchFamily="34" charset="0"/>
              </a:rPr>
              <a:t>quality</a:t>
            </a:r>
            <a:endParaRPr lang="de-DE" sz="214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305833" indent="-305833">
              <a:buFont typeface="Arial" panose="020B0604020202020204" pitchFamily="34" charset="0"/>
              <a:buChar char="•"/>
            </a:pPr>
            <a:r>
              <a:rPr lang="de-DE" sz="2141" dirty="0">
                <a:latin typeface="Calibri Light" panose="020F0302020204030204" pitchFamily="34" charset="0"/>
              </a:rPr>
              <a:t>Knowledge </a:t>
            </a:r>
            <a:r>
              <a:rPr lang="de-DE" sz="2141" dirty="0" err="1">
                <a:latin typeface="Calibri Light" panose="020F0302020204030204" pitchFamily="34" charset="0"/>
              </a:rPr>
              <a:t>for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its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own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sake</a:t>
            </a:r>
            <a:endParaRPr lang="de-DE" sz="2141" dirty="0">
              <a:latin typeface="Calibri Light" panose="020F0302020204030204" pitchFamily="34" charset="0"/>
            </a:endParaRPr>
          </a:p>
          <a:p>
            <a:pPr marL="305833" indent="-305833">
              <a:buFont typeface="Arial" panose="020B0604020202020204" pitchFamily="34" charset="0"/>
              <a:buChar char="•"/>
            </a:pPr>
            <a:r>
              <a:rPr lang="de-DE" sz="2141" dirty="0">
                <a:latin typeface="Calibri Light" panose="020F0302020204030204" pitchFamily="34" charset="0"/>
              </a:rPr>
              <a:t>Cultural </a:t>
            </a:r>
            <a:r>
              <a:rPr lang="de-DE" sz="2141" dirty="0" err="1">
                <a:latin typeface="Calibri Light" panose="020F0302020204030204" pitchFamily="34" charset="0"/>
              </a:rPr>
              <a:t>enhancement</a:t>
            </a:r>
            <a:endParaRPr lang="de-DE" sz="2141" dirty="0">
              <a:latin typeface="Calibri Light" panose="020F0302020204030204" pitchFamily="34" charset="0"/>
            </a:endParaRPr>
          </a:p>
          <a:p>
            <a:pPr marL="305833" indent="-305833">
              <a:buFont typeface="Arial" panose="020B0604020202020204" pitchFamily="34" charset="0"/>
              <a:buChar char="•"/>
            </a:pPr>
            <a:r>
              <a:rPr lang="de-DE" sz="2141" dirty="0" err="1">
                <a:latin typeface="Calibri Light" panose="020F0302020204030204" pitchFamily="34" charset="0"/>
              </a:rPr>
              <a:t>Civic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 smtClean="0">
                <a:latin typeface="Calibri Light" panose="020F0302020204030204" pitchFamily="34" charset="0"/>
              </a:rPr>
              <a:t>responsibility</a:t>
            </a:r>
            <a:r>
              <a:rPr lang="de-DE" sz="1516" dirty="0" smtClean="0"/>
              <a:t> </a:t>
            </a:r>
            <a:endParaRPr lang="de-DE" sz="1516" dirty="0"/>
          </a:p>
        </p:txBody>
      </p:sp>
      <p:sp>
        <p:nvSpPr>
          <p:cNvPr id="8" name="Rechteck 7"/>
          <p:cNvSpPr/>
          <p:nvPr/>
        </p:nvSpPr>
        <p:spPr>
          <a:xfrm>
            <a:off x="1306475" y="4307226"/>
            <a:ext cx="6683888" cy="75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860" indent="-254860">
              <a:buFont typeface="Arial" panose="020B0604020202020204" pitchFamily="34" charset="0"/>
              <a:buChar char="•"/>
            </a:pPr>
            <a:r>
              <a:rPr lang="de-DE" sz="2141" dirty="0" err="1">
                <a:latin typeface="Calibri Light" panose="020F0302020204030204" pitchFamily="34" charset="0"/>
              </a:rPr>
              <a:t>study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programms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aim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to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serve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specialized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knowledge</a:t>
            </a:r>
            <a:r>
              <a:rPr lang="de-DE" sz="2141" dirty="0">
                <a:latin typeface="Calibri Light" panose="020F0302020204030204" pitchFamily="34" charset="0"/>
              </a:rPr>
              <a:t>?</a:t>
            </a:r>
          </a:p>
          <a:p>
            <a:pPr marL="254860" indent="-254860">
              <a:buFont typeface="Arial" panose="020B0604020202020204" pitchFamily="34" charset="0"/>
              <a:buChar char="•"/>
            </a:pPr>
            <a:r>
              <a:rPr lang="de-DE" sz="2141" dirty="0">
                <a:latin typeface="Calibri Light" panose="020F0302020204030204" pitchFamily="34" charset="0"/>
              </a:rPr>
              <a:t>‚</a:t>
            </a:r>
            <a:r>
              <a:rPr lang="de-DE" sz="2141" dirty="0" err="1">
                <a:latin typeface="Calibri Light" panose="020F0302020204030204" pitchFamily="34" charset="0"/>
              </a:rPr>
              <a:t>generic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skills</a:t>
            </a:r>
            <a:r>
              <a:rPr lang="de-DE" sz="2141" dirty="0">
                <a:latin typeface="Calibri Light" panose="020F0302020204030204" pitchFamily="34" charset="0"/>
              </a:rPr>
              <a:t>‘ </a:t>
            </a:r>
            <a:r>
              <a:rPr lang="de-DE" sz="2141" dirty="0" err="1">
                <a:latin typeface="Calibri Light" panose="020F0302020204030204" pitchFamily="34" charset="0"/>
              </a:rPr>
              <a:t>or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key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competences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be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promoted</a:t>
            </a:r>
            <a:r>
              <a:rPr lang="de-DE" sz="2141" dirty="0"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10" name="Pfeil nach links und rechts 9"/>
          <p:cNvSpPr/>
          <p:nvPr/>
        </p:nvSpPr>
        <p:spPr>
          <a:xfrm>
            <a:off x="3567790" y="2726356"/>
            <a:ext cx="1084684" cy="464354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16">
              <a:solidFill>
                <a:srgbClr val="C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1190" y="5219558"/>
            <a:ext cx="1537985" cy="325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16" dirty="0"/>
              <a:t>(</a:t>
            </a:r>
            <a:r>
              <a:rPr lang="de-DE" sz="1516" dirty="0" err="1"/>
              <a:t>Teichler</a:t>
            </a:r>
            <a:r>
              <a:rPr lang="de-DE" sz="1516" dirty="0"/>
              <a:t> 2011, 5)</a:t>
            </a:r>
          </a:p>
        </p:txBody>
      </p:sp>
      <p:sp>
        <p:nvSpPr>
          <p:cNvPr id="12" name="Fußzeilenplatzhalter 3"/>
          <p:cNvSpPr txBox="1">
            <a:spLocks/>
          </p:cNvSpPr>
          <p:nvPr/>
        </p:nvSpPr>
        <p:spPr>
          <a:xfrm>
            <a:off x="3032800" y="5793858"/>
            <a:ext cx="2582580" cy="325654"/>
          </a:xfrm>
          <a:prstGeom prst="rect">
            <a:avLst/>
          </a:prstGeom>
        </p:spPr>
        <p:txBody>
          <a:bodyPr vert="horz" lIns="81555" tIns="40778" rIns="81555" bIns="40778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70"/>
              <a:t>Lippegaus </a:t>
            </a:r>
            <a:endParaRPr lang="de-DE" sz="1070" dirty="0"/>
          </a:p>
        </p:txBody>
      </p:sp>
    </p:spTree>
    <p:extLst>
      <p:ext uri="{BB962C8B-B14F-4D97-AF65-F5344CB8AC3E}">
        <p14:creationId xmlns:p14="http://schemas.microsoft.com/office/powerpoint/2010/main" val="527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smtClean="0"/>
              <a:t>The </a:t>
            </a:r>
            <a:r>
              <a:rPr lang="de-DE" sz="2600" dirty="0" err="1" smtClean="0"/>
              <a:t>Role</a:t>
            </a:r>
            <a:r>
              <a:rPr lang="de-DE" sz="2600" dirty="0" smtClean="0"/>
              <a:t> </a:t>
            </a:r>
            <a:r>
              <a:rPr lang="de-DE" sz="2600" dirty="0" err="1" smtClean="0"/>
              <a:t>of</a:t>
            </a:r>
            <a:r>
              <a:rPr lang="de-DE" sz="2600" dirty="0" smtClean="0"/>
              <a:t> Higher Education </a:t>
            </a: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508" y="1284933"/>
            <a:ext cx="7138068" cy="33099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32" dirty="0"/>
              <a:t>“</a:t>
            </a:r>
            <a:r>
              <a:rPr lang="en-US" sz="3032" dirty="0">
                <a:latin typeface="Calibri Light" panose="020F0302020204030204" pitchFamily="34" charset="0"/>
              </a:rPr>
              <a:t>Education, and particularly </a:t>
            </a:r>
            <a:r>
              <a:rPr lang="en-US" sz="3032" dirty="0">
                <a:solidFill>
                  <a:srgbClr val="FF0000"/>
                </a:solidFill>
                <a:latin typeface="Calibri Light" panose="020F0302020204030204" pitchFamily="34" charset="0"/>
              </a:rPr>
              <a:t>higher education</a:t>
            </a:r>
            <a:r>
              <a:rPr lang="en-US" sz="3032" dirty="0">
                <a:latin typeface="Calibri Light" panose="020F03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3032" dirty="0">
                <a:solidFill>
                  <a:srgbClr val="FF0000"/>
                </a:solidFill>
                <a:latin typeface="Calibri Light" panose="020F0302020204030204" pitchFamily="34" charset="0"/>
              </a:rPr>
              <a:t>cannot be reduced to skills</a:t>
            </a:r>
            <a:r>
              <a:rPr lang="en-US" sz="3032" dirty="0">
                <a:latin typeface="Calibri Light" panose="020F0302020204030204" pitchFamily="34" charset="0"/>
              </a:rPr>
              <a:t>. </a:t>
            </a:r>
          </a:p>
          <a:p>
            <a:r>
              <a:rPr lang="en-US" sz="3032" dirty="0">
                <a:latin typeface="Calibri Light" panose="020F0302020204030204" pitchFamily="34" charset="0"/>
              </a:rPr>
              <a:t>The role of universities is crucial </a:t>
            </a:r>
            <a:br>
              <a:rPr lang="en-US" sz="3032" dirty="0">
                <a:latin typeface="Calibri Light" panose="020F0302020204030204" pitchFamily="34" charset="0"/>
              </a:rPr>
            </a:br>
            <a:r>
              <a:rPr lang="en-US" sz="3032" dirty="0">
                <a:latin typeface="Calibri Light" panose="020F0302020204030204" pitchFamily="34" charset="0"/>
              </a:rPr>
              <a:t>for the future well-being of Europe. </a:t>
            </a:r>
          </a:p>
          <a:p>
            <a:r>
              <a:rPr lang="en-US" sz="3032" dirty="0">
                <a:latin typeface="Calibri Light" panose="020F0302020204030204" pitchFamily="34" charset="0"/>
              </a:rPr>
              <a:t>Higher education, together with research, </a:t>
            </a:r>
            <a:br>
              <a:rPr lang="en-US" sz="3032" dirty="0">
                <a:latin typeface="Calibri Light" panose="020F0302020204030204" pitchFamily="34" charset="0"/>
              </a:rPr>
            </a:br>
            <a:r>
              <a:rPr lang="en-US" sz="3032" dirty="0">
                <a:latin typeface="Calibri Light" panose="020F0302020204030204" pitchFamily="34" charset="0"/>
              </a:rPr>
              <a:t>contributes to growth, employment and innovation. </a:t>
            </a:r>
          </a:p>
          <a:p>
            <a:pPr marL="0" indent="0">
              <a:buNone/>
            </a:pPr>
            <a:endParaRPr lang="en-US" sz="17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3032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Education </a:t>
            </a:r>
            <a:r>
              <a:rPr lang="en-US" sz="3032" dirty="0">
                <a:solidFill>
                  <a:srgbClr val="FF0000"/>
                </a:solidFill>
                <a:latin typeface="Calibri Light" panose="020F0302020204030204" pitchFamily="34" charset="0"/>
              </a:rPr>
              <a:t>and higher education </a:t>
            </a:r>
          </a:p>
          <a:p>
            <a:r>
              <a:rPr lang="en-US" sz="3032" dirty="0">
                <a:latin typeface="Calibri Light" panose="020F0302020204030204" pitchFamily="34" charset="0"/>
              </a:rPr>
              <a:t>shape </a:t>
            </a:r>
            <a:r>
              <a:rPr lang="en-US" sz="3032" dirty="0">
                <a:solidFill>
                  <a:srgbClr val="FF0000"/>
                </a:solidFill>
                <a:latin typeface="Calibri Light" panose="020F0302020204030204" pitchFamily="34" charset="0"/>
              </a:rPr>
              <a:t>critical thinking </a:t>
            </a:r>
            <a:r>
              <a:rPr lang="en-US" sz="3032" dirty="0">
                <a:latin typeface="Calibri Light" panose="020F0302020204030204" pitchFamily="34" charset="0"/>
              </a:rPr>
              <a:t>and </a:t>
            </a:r>
            <a:r>
              <a:rPr lang="en-US" sz="3032" dirty="0">
                <a:solidFill>
                  <a:srgbClr val="FF0000"/>
                </a:solidFill>
                <a:latin typeface="Calibri Light" panose="020F0302020204030204" pitchFamily="34" charset="0"/>
              </a:rPr>
              <a:t>social </a:t>
            </a:r>
            <a:r>
              <a:rPr lang="en-US" sz="3032" dirty="0" err="1">
                <a:solidFill>
                  <a:srgbClr val="FF0000"/>
                </a:solidFill>
                <a:latin typeface="Calibri Light" panose="020F0302020204030204" pitchFamily="34" charset="0"/>
              </a:rPr>
              <a:t>behaviour</a:t>
            </a:r>
            <a:r>
              <a:rPr lang="en-US" sz="3032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sz="3032" dirty="0">
                <a:latin typeface="Calibri Light" panose="020F0302020204030204" pitchFamily="34" charset="0"/>
              </a:rPr>
              <a:t>and contribute to </a:t>
            </a:r>
            <a:r>
              <a:rPr lang="en-US" sz="3032" dirty="0">
                <a:solidFill>
                  <a:srgbClr val="FF0000"/>
                </a:solidFill>
                <a:latin typeface="Calibri Light" panose="020F0302020204030204" pitchFamily="34" charset="0"/>
              </a:rPr>
              <a:t>cultural awareness</a:t>
            </a:r>
            <a:r>
              <a:rPr lang="en-US" sz="3032" dirty="0">
                <a:latin typeface="Calibri Light" panose="020F0302020204030204" pitchFamily="34" charset="0"/>
              </a:rPr>
              <a:t> and </a:t>
            </a:r>
            <a:r>
              <a:rPr lang="en-US" sz="3032" dirty="0">
                <a:solidFill>
                  <a:srgbClr val="FF0000"/>
                </a:solidFill>
                <a:latin typeface="Calibri Light" panose="020F0302020204030204" pitchFamily="34" charset="0"/>
              </a:rPr>
              <a:t>European citizenship</a:t>
            </a:r>
            <a:r>
              <a:rPr lang="en-US" sz="3032" dirty="0">
                <a:latin typeface="Calibri Light" panose="020F0302020204030204" pitchFamily="34" charset="0"/>
              </a:rPr>
              <a:t>.” </a:t>
            </a:r>
          </a:p>
          <a:p>
            <a:pPr marL="0" indent="0">
              <a:buNone/>
            </a:pPr>
            <a:r>
              <a:rPr lang="de-DE" sz="1784" dirty="0">
                <a:solidFill>
                  <a:srgbClr val="002060"/>
                </a:solidFill>
                <a:latin typeface="Calibri Light" panose="020F0302020204030204" pitchFamily="34" charset="0"/>
                <a:hlinkClick r:id="rId2"/>
              </a:rPr>
              <a:t>http://www.hrk.de/</a:t>
            </a:r>
            <a:endParaRPr lang="de-DE" sz="1784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5611671" y="1581171"/>
            <a:ext cx="2742266" cy="1168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84" b="1" dirty="0">
                <a:latin typeface="Calibri Light" panose="020F0302020204030204" pitchFamily="34" charset="0"/>
              </a:rPr>
              <a:t>German </a:t>
            </a:r>
            <a:r>
              <a:rPr lang="de-DE" sz="1784" b="1" dirty="0" err="1">
                <a:latin typeface="Calibri Light" panose="020F0302020204030204" pitchFamily="34" charset="0"/>
              </a:rPr>
              <a:t>Rectors</a:t>
            </a:r>
            <a:r>
              <a:rPr lang="de-DE" sz="1784" b="1" dirty="0">
                <a:latin typeface="Calibri Light" panose="020F0302020204030204" pitchFamily="34" charset="0"/>
              </a:rPr>
              <a:t>‘ Conference  (HRK)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27553" y="4422423"/>
            <a:ext cx="7138068" cy="2819244"/>
          </a:xfrm>
          <a:prstGeom prst="rect">
            <a:avLst/>
          </a:prstGeom>
        </p:spPr>
        <p:txBody>
          <a:bodyPr vert="horz" lIns="81555" tIns="40778" rIns="81555" bIns="4077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41" dirty="0">
                <a:solidFill>
                  <a:schemeClr val="tx2"/>
                </a:solidFill>
                <a:latin typeface="Calibri Light" panose="020F0302020204030204" pitchFamily="34" charset="0"/>
              </a:rPr>
              <a:t>Employability (in HEI) </a:t>
            </a:r>
            <a:r>
              <a:rPr lang="en-US" sz="2141" dirty="0">
                <a:latin typeface="Calibri Light" panose="020F0302020204030204" pitchFamily="34" charset="0"/>
              </a:rPr>
              <a:t>has to be</a:t>
            </a:r>
            <a:br>
              <a:rPr lang="en-US" sz="2141" dirty="0">
                <a:latin typeface="Calibri Light" panose="020F0302020204030204" pitchFamily="34" charset="0"/>
              </a:rPr>
            </a:br>
            <a:r>
              <a:rPr lang="en-US" sz="2141" dirty="0">
                <a:solidFill>
                  <a:schemeClr val="tx2"/>
                </a:solidFill>
                <a:latin typeface="Calibri Light" panose="020F0302020204030204" pitchFamily="34" charset="0"/>
              </a:rPr>
              <a:t>science-based</a:t>
            </a:r>
            <a:r>
              <a:rPr lang="en-US" sz="2141" dirty="0">
                <a:latin typeface="Calibri Light" panose="020F0302020204030204" pitchFamily="34" charset="0"/>
              </a:rPr>
              <a:t>,  not based on economy. </a:t>
            </a:r>
            <a:endParaRPr lang="de-DE" sz="214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1249" dirty="0">
                <a:latin typeface="Calibri Light" panose="020F0302020204030204" pitchFamily="34" charset="0"/>
              </a:rPr>
              <a:t>http://lehrentwicklung.univie.ac.at/fileadmin/le/files/pdf/Survey_employability_16_05_2008.pdf</a:t>
            </a:r>
          </a:p>
        </p:txBody>
      </p:sp>
      <p:sp>
        <p:nvSpPr>
          <p:cNvPr id="8" name="Ellipse 7"/>
          <p:cNvSpPr/>
          <p:nvPr/>
        </p:nvSpPr>
        <p:spPr>
          <a:xfrm>
            <a:off x="6011448" y="4049481"/>
            <a:ext cx="2171066" cy="1168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84" b="1" dirty="0">
                <a:latin typeface="Calibri Light" panose="020F0302020204030204" pitchFamily="34" charset="0"/>
              </a:rPr>
              <a:t>University </a:t>
            </a:r>
            <a:r>
              <a:rPr lang="de-DE" sz="1784" b="1" dirty="0" err="1">
                <a:latin typeface="Calibri Light" panose="020F0302020204030204" pitchFamily="34" charset="0"/>
              </a:rPr>
              <a:t>of</a:t>
            </a:r>
            <a:r>
              <a:rPr lang="de-DE" sz="1784" b="1" dirty="0">
                <a:latin typeface="Calibri Light" panose="020F0302020204030204" pitchFamily="34" charset="0"/>
              </a:rPr>
              <a:t> Vienna </a:t>
            </a:r>
          </a:p>
        </p:txBody>
      </p:sp>
      <p:sp>
        <p:nvSpPr>
          <p:cNvPr id="9" name="Fußzeilenplatzhalter 3"/>
          <p:cNvSpPr txBox="1">
            <a:spLocks/>
          </p:cNvSpPr>
          <p:nvPr/>
        </p:nvSpPr>
        <p:spPr>
          <a:xfrm>
            <a:off x="3032800" y="5793858"/>
            <a:ext cx="2582580" cy="325654"/>
          </a:xfrm>
          <a:prstGeom prst="rect">
            <a:avLst/>
          </a:prstGeom>
        </p:spPr>
        <p:txBody>
          <a:bodyPr vert="horz" lIns="81555" tIns="40778" rIns="81555" bIns="40778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70"/>
              <a:t>Lippegaus </a:t>
            </a:r>
            <a:endParaRPr lang="de-DE" sz="1070" dirty="0"/>
          </a:p>
        </p:txBody>
      </p:sp>
    </p:spTree>
    <p:extLst>
      <p:ext uri="{BB962C8B-B14F-4D97-AF65-F5344CB8AC3E}">
        <p14:creationId xmlns:p14="http://schemas.microsoft.com/office/powerpoint/2010/main" val="6246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 Light" panose="020F0302020204030204" pitchFamily="34" charset="0"/>
              </a:rPr>
              <a:t>The End?</a:t>
            </a:r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Lippegaus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Bildergebnis für Cartoon work in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26" y="1478807"/>
            <a:ext cx="4894148" cy="40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000" dirty="0" smtClean="0">
              <a:latin typeface="Calibri Light" panose="020F0302020204030204" pitchFamily="34" charset="0"/>
            </a:endParaRPr>
          </a:p>
          <a:p>
            <a:endParaRPr lang="de-DE" sz="1000">
              <a:latin typeface="Calibri Light" panose="020F0302020204030204" pitchFamily="34" charset="0"/>
            </a:endParaRPr>
          </a:p>
          <a:p>
            <a:endParaRPr lang="de-DE" sz="1000" dirty="0" smtClean="0">
              <a:latin typeface="Calibri Light" panose="020F0302020204030204" pitchFamily="34" charset="0"/>
            </a:endParaRPr>
          </a:p>
          <a:p>
            <a:pPr marL="843260" lvl="2" indent="0">
              <a:buNone/>
            </a:pPr>
            <a:r>
              <a:rPr lang="de-DE" dirty="0" smtClean="0">
                <a:latin typeface="Calibri Light" panose="020F0302020204030204" pitchFamily="34" charset="0"/>
              </a:rPr>
              <a:t>	Petra Lippegaus-Grünau</a:t>
            </a:r>
          </a:p>
          <a:p>
            <a:pPr marL="843260" lvl="2" indent="0">
              <a:buNone/>
            </a:pPr>
            <a:r>
              <a:rPr lang="de-DE" dirty="0" smtClean="0">
                <a:latin typeface="Calibri Light" panose="020F0302020204030204" pitchFamily="34" charset="0"/>
              </a:rPr>
              <a:t>	+49 521 9 66 55 249</a:t>
            </a:r>
          </a:p>
          <a:p>
            <a:pPr lvl="2"/>
            <a:endParaRPr lang="de-DE" dirty="0" smtClean="0">
              <a:latin typeface="Calibri Light" panose="020F0302020204030204" pitchFamily="34" charset="0"/>
            </a:endParaRPr>
          </a:p>
          <a:p>
            <a:pPr marL="843260" lvl="2" indent="0">
              <a:buNone/>
            </a:pPr>
            <a:r>
              <a:rPr lang="de-DE" dirty="0">
                <a:latin typeface="Calibri Light" panose="020F0302020204030204" pitchFamily="34" charset="0"/>
              </a:rPr>
              <a:t>	</a:t>
            </a:r>
            <a:r>
              <a:rPr lang="de-DE" dirty="0" smtClean="0">
                <a:latin typeface="Calibri Light" panose="020F0302020204030204" pitchFamily="34" charset="0"/>
              </a:rPr>
              <a:t>www.fh-mittelstand.de</a:t>
            </a:r>
            <a:endParaRPr lang="de-DE" dirty="0">
              <a:latin typeface="Calibri Light" panose="020F0302020204030204" pitchFamily="34" charset="0"/>
            </a:endParaRPr>
          </a:p>
          <a:p>
            <a:pPr lvl="2"/>
            <a:endParaRPr lang="de-DE" dirty="0" smtClean="0">
              <a:latin typeface="Calibri Light" panose="020F0302020204030204" pitchFamily="34" charset="0"/>
            </a:endParaRPr>
          </a:p>
          <a:p>
            <a:pPr marL="843260" lvl="2" indent="0">
              <a:buNone/>
            </a:pPr>
            <a:r>
              <a:rPr lang="de-DE" dirty="0" smtClean="0">
                <a:latin typeface="Calibri Light" panose="020F0302020204030204" pitchFamily="34" charset="0"/>
              </a:rPr>
              <a:t>	lippegaus@fh-mittelstand.de</a:t>
            </a:r>
            <a:endParaRPr lang="de-D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05" y="1317148"/>
            <a:ext cx="5412492" cy="3737931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Autor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7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err="1" smtClean="0">
                <a:latin typeface="Calibri Light" panose="020F0302020204030204" pitchFamily="34" charset="0"/>
              </a:rPr>
              <a:t>Congratulation</a:t>
            </a:r>
            <a:endParaRPr lang="de-DE" dirty="0">
              <a:latin typeface="Calibri Light" panose="020F0302020204030204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23" y="1916405"/>
            <a:ext cx="4588837" cy="3058319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Lippegaus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055742" y="2489547"/>
            <a:ext cx="2044461" cy="157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11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You</a:t>
            </a:r>
            <a:r>
              <a:rPr lang="de-DE" sz="3211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de-DE" sz="3211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have</a:t>
            </a:r>
            <a:r>
              <a:rPr lang="de-DE" sz="3211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de-DE" sz="3211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done</a:t>
            </a:r>
            <a:r>
              <a:rPr lang="de-DE" sz="3211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br>
              <a:rPr lang="de-DE" sz="3211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de-DE" sz="3211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a </a:t>
            </a:r>
            <a:r>
              <a:rPr lang="de-DE" sz="3211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great</a:t>
            </a:r>
            <a:r>
              <a:rPr lang="de-DE" sz="3211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de-DE" sz="3211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job</a:t>
            </a:r>
            <a:r>
              <a:rPr lang="de-DE" sz="3211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077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z="2800" dirty="0" err="1" smtClean="0">
                <a:latin typeface="Calibri Light" panose="020F0302020204030204" pitchFamily="34" charset="0"/>
              </a:rPr>
              <a:t>Aims</a:t>
            </a:r>
            <a:r>
              <a:rPr lang="de-DE" sz="2800" dirty="0" smtClean="0">
                <a:latin typeface="Calibri Light" panose="020F0302020204030204" pitchFamily="34" charset="0"/>
              </a:rPr>
              <a:t> </a:t>
            </a:r>
            <a:r>
              <a:rPr lang="de-DE" sz="2800" dirty="0" err="1" smtClean="0">
                <a:latin typeface="Calibri Light" panose="020F0302020204030204" pitchFamily="34" charset="0"/>
              </a:rPr>
              <a:t>reached</a:t>
            </a:r>
            <a:endParaRPr lang="de-DE" sz="2800" dirty="0">
              <a:latin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399" y="1427216"/>
            <a:ext cx="6720613" cy="40366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latin typeface="Calibri Light" panose="020F0302020204030204" pitchFamily="34" charset="0"/>
              </a:rPr>
              <a:t>Indicators in the project description</a:t>
            </a:r>
          </a:p>
          <a:p>
            <a:pPr lvl="0"/>
            <a:r>
              <a:rPr lang="en-GB" sz="2200" dirty="0" smtClean="0">
                <a:latin typeface="Calibri Light" panose="020F0302020204030204" pitchFamily="34" charset="0"/>
              </a:rPr>
              <a:t>R1. One </a:t>
            </a:r>
            <a:r>
              <a:rPr lang="en-GB" sz="2200" dirty="0">
                <a:latin typeface="Calibri Light" panose="020F0302020204030204" pitchFamily="34" charset="0"/>
              </a:rPr>
              <a:t>joint </a:t>
            </a:r>
            <a:r>
              <a:rPr lang="en-GB" sz="2200" dirty="0" smtClean="0">
                <a:latin typeface="Calibri Light" panose="020F0302020204030204" pitchFamily="34" charset="0"/>
              </a:rPr>
              <a:t>report of </a:t>
            </a:r>
            <a:r>
              <a:rPr lang="en-GB" sz="2200" dirty="0">
                <a:latin typeface="Calibri Light" panose="020F0302020204030204" pitchFamily="34" charset="0"/>
              </a:rPr>
              <a:t>the desk-analysis and surveys containing results about RU</a:t>
            </a:r>
            <a:endParaRPr lang="de-DE" sz="2200" dirty="0">
              <a:latin typeface="Calibri Light" panose="020F0302020204030204" pitchFamily="34" charset="0"/>
            </a:endParaRPr>
          </a:p>
          <a:p>
            <a:pPr lvl="0"/>
            <a:r>
              <a:rPr lang="en-GB" sz="2200" dirty="0">
                <a:latin typeface="Calibri Light" panose="020F0302020204030204" pitchFamily="34" charset="0"/>
              </a:rPr>
              <a:t>R2. One joint </a:t>
            </a:r>
            <a:r>
              <a:rPr lang="en-GB" sz="2200" dirty="0" smtClean="0">
                <a:latin typeface="Calibri Light" panose="020F0302020204030204" pitchFamily="34" charset="0"/>
              </a:rPr>
              <a:t>report of </a:t>
            </a:r>
            <a:r>
              <a:rPr lang="en-GB" sz="2200" dirty="0">
                <a:latin typeface="Calibri Light" panose="020F0302020204030204" pitchFamily="34" charset="0"/>
              </a:rPr>
              <a:t>the desk-analysis and survey containing results about KZ</a:t>
            </a:r>
            <a:endParaRPr lang="de-DE" sz="2200" dirty="0">
              <a:latin typeface="Calibri Light" panose="020F0302020204030204" pitchFamily="34" charset="0"/>
            </a:endParaRPr>
          </a:p>
          <a:p>
            <a:pPr lvl="0"/>
            <a:r>
              <a:rPr lang="en-GB" sz="2200" dirty="0" smtClean="0">
                <a:latin typeface="Calibri Light" panose="020F0302020204030204" pitchFamily="34" charset="0"/>
              </a:rPr>
              <a:t>R3.Institutional </a:t>
            </a:r>
            <a:r>
              <a:rPr lang="en-GB" sz="2200" dirty="0">
                <a:latin typeface="Calibri Light" panose="020F0302020204030204" pitchFamily="34" charset="0"/>
              </a:rPr>
              <a:t>analysis reports regarding all structures, departments and </a:t>
            </a:r>
            <a:r>
              <a:rPr lang="en-GB" sz="2200" dirty="0" smtClean="0">
                <a:latin typeface="Calibri Light" panose="020F0302020204030204" pitchFamily="34" charset="0"/>
              </a:rPr>
              <a:t>regulations </a:t>
            </a:r>
            <a:r>
              <a:rPr lang="en-GB" sz="2200" dirty="0">
                <a:latin typeface="Calibri Light" panose="020F0302020204030204" pitchFamily="34" charset="0"/>
              </a:rPr>
              <a:t>for all PC HEI available</a:t>
            </a:r>
            <a:endParaRPr lang="de-DE" sz="2200" dirty="0">
              <a:latin typeface="Calibri Light" panose="020F0302020204030204" pitchFamily="34" charset="0"/>
            </a:endParaRPr>
          </a:p>
          <a:p>
            <a:pPr lvl="0"/>
            <a:r>
              <a:rPr lang="en-GB" sz="2200" dirty="0">
                <a:latin typeface="Calibri Light" panose="020F0302020204030204" pitchFamily="34" charset="0"/>
              </a:rPr>
              <a:t>R3: Analysis findings could be used for the report and apt competence models created </a:t>
            </a:r>
            <a:endParaRPr lang="de-DE" sz="2200" dirty="0">
              <a:latin typeface="Calibri Light" panose="020F03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Lippegaus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5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6762" y="266934"/>
            <a:ext cx="5396374" cy="613051"/>
          </a:xfrm>
        </p:spPr>
        <p:txBody>
          <a:bodyPr/>
          <a:lstStyle/>
          <a:p>
            <a:pPr algn="r"/>
            <a:r>
              <a:rPr lang="de-DE" sz="2600" dirty="0" smtClean="0">
                <a:latin typeface="Calibri Light" panose="020F0302020204030204" pitchFamily="34" charset="0"/>
              </a:rPr>
              <a:t>        </a:t>
            </a:r>
            <a:r>
              <a:rPr lang="de-DE" sz="2800" dirty="0" err="1" smtClean="0">
                <a:latin typeface="Calibri Light" panose="020F0302020204030204" pitchFamily="34" charset="0"/>
              </a:rPr>
              <a:t>Success</a:t>
            </a:r>
            <a:r>
              <a:rPr lang="de-DE" sz="2800" dirty="0" smtClean="0">
                <a:latin typeface="Calibri Light" panose="020F0302020204030204" pitchFamily="34" charset="0"/>
              </a:rPr>
              <a:t> </a:t>
            </a:r>
            <a:r>
              <a:rPr lang="de-DE" sz="2800" dirty="0" err="1" smtClean="0">
                <a:latin typeface="Calibri Light" panose="020F0302020204030204" pitchFamily="34" charset="0"/>
              </a:rPr>
              <a:t>Institutional</a:t>
            </a:r>
            <a:r>
              <a:rPr lang="de-DE" sz="2800" dirty="0" smtClean="0">
                <a:latin typeface="Calibri Light" panose="020F0302020204030204" pitchFamily="34" charset="0"/>
              </a:rPr>
              <a:t> Reports </a:t>
            </a:r>
            <a:endParaRPr lang="de-DE" sz="2800" dirty="0">
              <a:latin typeface="Calibri Light" panose="020F03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Lippegaus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5"/>
          <p:cNvSpPr txBox="1">
            <a:spLocks noGrp="1"/>
          </p:cNvSpPr>
          <p:nvPr>
            <p:ph idx="1"/>
          </p:nvPr>
        </p:nvSpPr>
        <p:spPr>
          <a:xfrm>
            <a:off x="611439" y="1287714"/>
            <a:ext cx="3974171" cy="2391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141" dirty="0" err="1" smtClean="0">
                <a:latin typeface="Calibri Light" panose="020F0302020204030204" pitchFamily="34" charset="0"/>
              </a:rPr>
              <a:t>Questionnaires</a:t>
            </a:r>
            <a:r>
              <a:rPr lang="de-DE" sz="2141" dirty="0" smtClean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developed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Online </a:t>
            </a:r>
            <a:r>
              <a:rPr lang="de-DE" sz="2141" dirty="0" err="1">
                <a:latin typeface="Calibri Light" panose="020F0302020204030204" pitchFamily="34" charset="0"/>
              </a:rPr>
              <a:t>survey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conducted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Competence </a:t>
            </a:r>
            <a:r>
              <a:rPr lang="de-DE" sz="2141" dirty="0" err="1">
                <a:latin typeface="Calibri Light" panose="020F0302020204030204" pitchFamily="34" charset="0"/>
              </a:rPr>
              <a:t>model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used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3 </a:t>
            </a:r>
            <a:r>
              <a:rPr lang="de-DE" sz="2141" dirty="0" err="1">
                <a:latin typeface="Calibri Light" panose="020F0302020204030204" pitchFamily="34" charset="0"/>
              </a:rPr>
              <a:t>target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groups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reached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141" dirty="0" err="1">
                <a:latin typeface="Calibri Light" panose="020F0302020204030204" pitchFamily="34" charset="0"/>
              </a:rPr>
              <a:t>Important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findings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gained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141" dirty="0" err="1">
                <a:latin typeface="Calibri Light" panose="020F0302020204030204" pitchFamily="34" charset="0"/>
              </a:rPr>
              <a:t>Differences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elaborated</a:t>
            </a:r>
            <a:endParaRPr lang="de-DE" sz="2141" dirty="0">
              <a:latin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5400" y="3808119"/>
            <a:ext cx="3990210" cy="17395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7777" indent="-407777">
              <a:buFont typeface="Wingdings" panose="05000000000000000000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Interview </a:t>
            </a:r>
            <a:r>
              <a:rPr lang="de-DE" sz="2141" dirty="0" err="1">
                <a:latin typeface="Calibri Light" panose="020F0302020204030204" pitchFamily="34" charset="0"/>
              </a:rPr>
              <a:t>guideline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developed</a:t>
            </a:r>
            <a:endParaRPr lang="de-DE" sz="2141" dirty="0">
              <a:latin typeface="Calibri Light" panose="020F0302020204030204" pitchFamily="34" charset="0"/>
            </a:endParaRPr>
          </a:p>
          <a:p>
            <a:pPr marL="407777" indent="-407777">
              <a:buFont typeface="Wingdings" panose="05000000000000000000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Interviews </a:t>
            </a:r>
            <a:r>
              <a:rPr lang="de-DE" sz="2141" dirty="0" err="1">
                <a:latin typeface="Calibri Light" panose="020F0302020204030204" pitchFamily="34" charset="0"/>
              </a:rPr>
              <a:t>conducted</a:t>
            </a:r>
            <a:endParaRPr lang="de-DE" sz="2141" dirty="0">
              <a:latin typeface="Calibri Light" panose="020F0302020204030204" pitchFamily="34" charset="0"/>
            </a:endParaRPr>
          </a:p>
          <a:p>
            <a:pPr marL="407777" indent="-407777">
              <a:buFont typeface="Wingdings" panose="05000000000000000000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Competence </a:t>
            </a:r>
            <a:r>
              <a:rPr lang="de-DE" sz="2141" dirty="0" err="1">
                <a:latin typeface="Calibri Light" panose="020F0302020204030204" pitchFamily="34" charset="0"/>
              </a:rPr>
              <a:t>model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used</a:t>
            </a:r>
            <a:endParaRPr lang="de-DE" sz="2141" dirty="0">
              <a:latin typeface="Calibri Light" panose="020F0302020204030204" pitchFamily="34" charset="0"/>
            </a:endParaRPr>
          </a:p>
          <a:p>
            <a:pPr marL="407777" indent="-407777">
              <a:buFont typeface="Wingdings" panose="05000000000000000000" pitchFamily="2" charset="2"/>
              <a:buChar char="ü"/>
            </a:pPr>
            <a:r>
              <a:rPr lang="de-DE" sz="2141" dirty="0" err="1">
                <a:latin typeface="Calibri Light" panose="020F0302020204030204" pitchFamily="34" charset="0"/>
              </a:rPr>
              <a:t>Employers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reached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</a:p>
          <a:p>
            <a:pPr marL="407777" indent="-407777">
              <a:buFont typeface="Wingdings" panose="05000000000000000000" pitchFamily="2" charset="2"/>
              <a:buChar char="ü"/>
            </a:pPr>
            <a:r>
              <a:rPr lang="de-DE" sz="2141" dirty="0" err="1">
                <a:latin typeface="Calibri Light" panose="020F0302020204030204" pitchFamily="34" charset="0"/>
              </a:rPr>
              <a:t>Requirements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specified</a:t>
            </a:r>
            <a:endParaRPr lang="de-DE" sz="2141" dirty="0">
              <a:latin typeface="Calibri Light" panose="020F03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68" y="1191798"/>
            <a:ext cx="2463968" cy="2284581"/>
          </a:xfrm>
          <a:prstGeom prst="rect">
            <a:avLst/>
          </a:prstGeom>
        </p:spPr>
      </p:pic>
      <p:sp>
        <p:nvSpPr>
          <p:cNvPr id="12" name="Inhaltsplatzhalter 5"/>
          <p:cNvSpPr txBox="1">
            <a:spLocks/>
          </p:cNvSpPr>
          <p:nvPr/>
        </p:nvSpPr>
        <p:spPr>
          <a:xfrm>
            <a:off x="4810342" y="3345013"/>
            <a:ext cx="3587082" cy="21908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81555" tIns="40778" rIns="81555" bIns="4077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SWOT – </a:t>
            </a:r>
            <a:r>
              <a:rPr lang="de-DE" sz="2141" dirty="0" err="1">
                <a:latin typeface="Calibri Light" panose="020F0302020204030204" pitchFamily="34" charset="0"/>
              </a:rPr>
              <a:t>Analyses</a:t>
            </a:r>
            <a:r>
              <a:rPr lang="de-DE" sz="2141" dirty="0">
                <a:latin typeface="Calibri Light" panose="020F0302020204030204" pitchFamily="34" charset="0"/>
              </a:rPr>
              <a:t>  </a:t>
            </a:r>
            <a:r>
              <a:rPr lang="de-DE" sz="2141" dirty="0" err="1">
                <a:latin typeface="Calibri Light" panose="020F0302020204030204" pitchFamily="34" charset="0"/>
              </a:rPr>
              <a:t>derived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sz="2141" dirty="0" err="1">
                <a:latin typeface="Calibri Light" panose="020F0302020204030204" pitchFamily="34" charset="0"/>
              </a:rPr>
              <a:t>existing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parts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of</a:t>
            </a:r>
            <a:r>
              <a:rPr lang="de-DE" sz="2141" dirty="0">
                <a:latin typeface="Calibri Light" panose="020F0302020204030204" pitchFamily="34" charset="0"/>
              </a:rPr>
              <a:t> probable </a:t>
            </a:r>
            <a:br>
              <a:rPr lang="de-DE" sz="2141" dirty="0">
                <a:latin typeface="Calibri Light" panose="020F0302020204030204" pitchFamily="34" charset="0"/>
              </a:rPr>
            </a:br>
            <a:r>
              <a:rPr lang="de-DE" sz="2141" dirty="0">
                <a:latin typeface="Calibri Light" panose="020F0302020204030204" pitchFamily="34" charset="0"/>
              </a:rPr>
              <a:t>Competence Centers </a:t>
            </a:r>
            <a:r>
              <a:rPr lang="de-DE" sz="2141" dirty="0" err="1">
                <a:latin typeface="Calibri Light" panose="020F0302020204030204" pitchFamily="34" charset="0"/>
              </a:rPr>
              <a:t>identified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sz="2141" dirty="0" err="1">
                <a:latin typeface="Calibri Light" panose="020F0302020204030204" pitchFamily="34" charset="0"/>
              </a:rPr>
              <a:t>further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needs</a:t>
            </a:r>
            <a:r>
              <a:rPr lang="de-DE" sz="2141" dirty="0">
                <a:latin typeface="Calibri Light" panose="020F0302020204030204" pitchFamily="34" charset="0"/>
              </a:rPr>
              <a:t> / </a:t>
            </a:r>
            <a:r>
              <a:rPr lang="de-DE" sz="2141" dirty="0" err="1">
                <a:latin typeface="Calibri Light" panose="020F0302020204030204" pitchFamily="34" charset="0"/>
              </a:rPr>
              <a:t>challenges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elaborated</a:t>
            </a:r>
            <a:endParaRPr lang="de-DE" sz="214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z="2800" dirty="0" err="1" smtClean="0">
                <a:latin typeface="Calibri Light" panose="020F0302020204030204" pitchFamily="34" charset="0"/>
              </a:rPr>
              <a:t>Success</a:t>
            </a:r>
            <a:r>
              <a:rPr lang="de-DE" sz="2800" dirty="0" smtClean="0">
                <a:latin typeface="Calibri Light" panose="020F0302020204030204" pitchFamily="34" charset="0"/>
              </a:rPr>
              <a:t> National Reports</a:t>
            </a:r>
            <a:endParaRPr lang="de-DE" sz="2800" dirty="0">
              <a:latin typeface="Calibri Light" panose="020F03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Lippegaus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5"/>
          <p:cNvSpPr txBox="1">
            <a:spLocks noGrp="1"/>
          </p:cNvSpPr>
          <p:nvPr>
            <p:ph idx="1"/>
          </p:nvPr>
        </p:nvSpPr>
        <p:spPr>
          <a:xfrm>
            <a:off x="857286" y="2030739"/>
            <a:ext cx="6926190" cy="2259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National </a:t>
            </a:r>
            <a:r>
              <a:rPr lang="de-DE" sz="2141" dirty="0" err="1">
                <a:latin typeface="Calibri Light" panose="020F0302020204030204" pitchFamily="34" charset="0"/>
              </a:rPr>
              <a:t>political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agenda</a:t>
            </a:r>
            <a:r>
              <a:rPr lang="de-DE" sz="2141" dirty="0">
                <a:latin typeface="Calibri Light" panose="020F0302020204030204" pitchFamily="34" charset="0"/>
              </a:rPr>
              <a:t> (</a:t>
            </a:r>
            <a:r>
              <a:rPr lang="de-DE" sz="2141" dirty="0" err="1">
                <a:latin typeface="Calibri Light" panose="020F0302020204030204" pitchFamily="34" charset="0"/>
              </a:rPr>
              <a:t>concerninig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 smtClean="0">
                <a:latin typeface="Calibri Light" panose="020F0302020204030204" pitchFamily="34" charset="0"/>
              </a:rPr>
              <a:t>employability</a:t>
            </a:r>
            <a:r>
              <a:rPr lang="de-DE" sz="2141" dirty="0">
                <a:latin typeface="Calibri Light" panose="020F0302020204030204" pitchFamily="34" charset="0"/>
              </a:rPr>
              <a:t>) </a:t>
            </a:r>
            <a:r>
              <a:rPr lang="de-DE" sz="2141" dirty="0" err="1">
                <a:latin typeface="Calibri Light" panose="020F0302020204030204" pitchFamily="34" charset="0"/>
              </a:rPr>
              <a:t>analysed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141" dirty="0">
                <a:latin typeface="Calibri Light" panose="020F0302020204030204" pitchFamily="34" charset="0"/>
              </a:rPr>
              <a:t>National </a:t>
            </a:r>
            <a:r>
              <a:rPr lang="de-DE" sz="2141" dirty="0" err="1">
                <a:latin typeface="Calibri Light" panose="020F0302020204030204" pitchFamily="34" charset="0"/>
              </a:rPr>
              <a:t>framework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examined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141" dirty="0" err="1">
                <a:latin typeface="Calibri Light" panose="020F0302020204030204" pitchFamily="34" charset="0"/>
              </a:rPr>
              <a:t>Conditions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of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the</a:t>
            </a:r>
            <a:r>
              <a:rPr lang="de-DE" sz="2141" dirty="0">
                <a:latin typeface="Calibri Light" panose="020F0302020204030204" pitchFamily="34" charset="0"/>
              </a:rPr>
              <a:t> national </a:t>
            </a:r>
            <a:r>
              <a:rPr lang="de-DE" sz="2141" dirty="0" err="1">
                <a:latin typeface="Calibri Light" panose="020F0302020204030204" pitchFamily="34" charset="0"/>
              </a:rPr>
              <a:t>labor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market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elaborated</a:t>
            </a:r>
            <a:endParaRPr lang="de-DE" sz="214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141" dirty="0" err="1">
                <a:latin typeface="Calibri Light" panose="020F0302020204030204" pitchFamily="34" charset="0"/>
              </a:rPr>
              <a:t>Preconditions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of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the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educational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system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and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the</a:t>
            </a:r>
            <a:r>
              <a:rPr lang="de-DE" sz="2141" dirty="0">
                <a:latin typeface="Calibri Light" panose="020F0302020204030204" pitchFamily="34" charset="0"/>
              </a:rPr>
              <a:t> Higher Education </a:t>
            </a:r>
            <a:r>
              <a:rPr lang="de-DE" sz="2141" dirty="0" err="1">
                <a:latin typeface="Calibri Light" panose="020F0302020204030204" pitchFamily="34" charset="0"/>
              </a:rPr>
              <a:t>landscape</a:t>
            </a:r>
            <a:r>
              <a:rPr lang="de-DE" sz="2141" dirty="0">
                <a:latin typeface="Calibri Light" panose="020F0302020204030204" pitchFamily="34" charset="0"/>
              </a:rPr>
              <a:t> </a:t>
            </a:r>
            <a:r>
              <a:rPr lang="de-DE" sz="2141" dirty="0" err="1">
                <a:latin typeface="Calibri Light" panose="020F0302020204030204" pitchFamily="34" charset="0"/>
              </a:rPr>
              <a:t>carved</a:t>
            </a:r>
            <a:r>
              <a:rPr lang="de-DE" sz="2141" dirty="0">
                <a:latin typeface="Calibri Light" panose="020F0302020204030204" pitchFamily="34" charset="0"/>
              </a:rPr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1576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err="1" smtClean="0">
                <a:latin typeface="Calibri Light" panose="020F0302020204030204" pitchFamily="34" charset="0"/>
              </a:rPr>
              <a:t>Remarks</a:t>
            </a:r>
            <a:r>
              <a:rPr lang="de-DE" dirty="0" smtClean="0">
                <a:latin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</a:rPr>
              <a:t>to</a:t>
            </a:r>
            <a:r>
              <a:rPr lang="de-DE" dirty="0" smtClean="0">
                <a:latin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</a:rPr>
              <a:t>the</a:t>
            </a:r>
            <a:r>
              <a:rPr lang="de-DE" dirty="0" smtClean="0">
                <a:latin typeface="Calibri Light" panose="020F0302020204030204" pitchFamily="34" charset="0"/>
              </a:rPr>
              <a:t> </a:t>
            </a:r>
            <a:r>
              <a:rPr lang="de-DE" dirty="0" err="1" smtClean="0">
                <a:latin typeface="Calibri Light" panose="020F0302020204030204" pitchFamily="34" charset="0"/>
              </a:rPr>
              <a:t>format</a:t>
            </a:r>
            <a:r>
              <a:rPr lang="de-DE" dirty="0" smtClean="0">
                <a:latin typeface="Calibri Light" panose="020F0302020204030204" pitchFamily="34" charset="0"/>
              </a:rPr>
              <a:t> </a:t>
            </a:r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398" y="1427216"/>
            <a:ext cx="6784837" cy="4036698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>
                <a:latin typeface="Calibri Light" panose="020F0302020204030204" pitchFamily="34" charset="0"/>
              </a:rPr>
              <a:t>Short </a:t>
            </a:r>
            <a:r>
              <a:rPr lang="de-DE" sz="2400" dirty="0" err="1" smtClean="0">
                <a:latin typeface="Calibri Light" panose="020F0302020204030204" pitchFamily="34" charset="0"/>
              </a:rPr>
              <a:t>scientific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p</a:t>
            </a:r>
            <a:r>
              <a:rPr lang="de-DE" sz="2400" dirty="0" err="1" smtClean="0">
                <a:latin typeface="Calibri Light" panose="020F0302020204030204" pitchFamily="34" charset="0"/>
              </a:rPr>
              <a:t>resentation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 smtClean="0">
                <a:latin typeface="Calibri Light" panose="020F0302020204030204" pitchFamily="34" charset="0"/>
              </a:rPr>
              <a:t>of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 smtClean="0">
                <a:latin typeface="Calibri Light" panose="020F0302020204030204" pitchFamily="34" charset="0"/>
              </a:rPr>
              <a:t>the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 smtClean="0">
                <a:latin typeface="Calibri Light" panose="020F0302020204030204" pitchFamily="34" charset="0"/>
              </a:rPr>
              <a:t>university</a:t>
            </a:r>
            <a:endParaRPr lang="de-DE" sz="2400" dirty="0" smtClean="0">
              <a:latin typeface="Calibri Light" panose="020F0302020204030204" pitchFamily="34" charset="0"/>
            </a:endParaRPr>
          </a:p>
          <a:p>
            <a:r>
              <a:rPr lang="de-DE" sz="2400" dirty="0" smtClean="0">
                <a:latin typeface="Calibri Light" panose="020F0302020204030204" pitchFamily="34" charset="0"/>
              </a:rPr>
              <a:t>Concentration on the relevant aspects of our project (topic)</a:t>
            </a:r>
          </a:p>
          <a:p>
            <a:r>
              <a:rPr lang="de-DE" sz="2400" smtClean="0">
                <a:latin typeface="Calibri Light" panose="020F0302020204030204" pitchFamily="34" charset="0"/>
              </a:rPr>
              <a:t>No personal opinions</a:t>
            </a:r>
            <a:endParaRPr lang="de-DE" sz="2400" dirty="0" smtClean="0">
              <a:latin typeface="Calibri Light" panose="020F0302020204030204" pitchFamily="34" charset="0"/>
            </a:endParaRPr>
          </a:p>
          <a:p>
            <a:r>
              <a:rPr lang="de-DE" sz="2400" dirty="0" smtClean="0">
                <a:latin typeface="Calibri Light" panose="020F0302020204030204" pitchFamily="34" charset="0"/>
              </a:rPr>
              <a:t>Scientific </a:t>
            </a:r>
            <a:r>
              <a:rPr lang="de-DE" sz="2400" dirty="0" err="1" smtClean="0">
                <a:latin typeface="Calibri Light" panose="020F0302020204030204" pitchFamily="34" charset="0"/>
              </a:rPr>
              <a:t>lay-out</a:t>
            </a:r>
            <a:r>
              <a:rPr lang="de-DE" sz="2400" dirty="0" smtClean="0">
                <a:latin typeface="Calibri Light" panose="020F0302020204030204" pitchFamily="34" charset="0"/>
              </a:rPr>
              <a:t> (just </a:t>
            </a:r>
            <a:r>
              <a:rPr lang="de-DE" sz="2400" dirty="0" err="1" smtClean="0">
                <a:latin typeface="Calibri Light" panose="020F0302020204030204" pitchFamily="34" charset="0"/>
              </a:rPr>
              <a:t>text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 smtClean="0">
                <a:latin typeface="Calibri Light" panose="020F0302020204030204" pitchFamily="34" charset="0"/>
              </a:rPr>
              <a:t>and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 smtClean="0">
                <a:latin typeface="Calibri Light" panose="020F0302020204030204" pitchFamily="34" charset="0"/>
              </a:rPr>
              <a:t>diagrams</a:t>
            </a:r>
            <a:r>
              <a:rPr lang="de-DE" sz="240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de-DE" sz="2400" dirty="0" smtClean="0">
                <a:latin typeface="Calibri Light" panose="020F0302020204030204" pitchFamily="34" charset="0"/>
              </a:rPr>
              <a:t>English </a:t>
            </a:r>
            <a:r>
              <a:rPr lang="de-DE" sz="2400" dirty="0" err="1" smtClean="0">
                <a:latin typeface="Calibri Light" panose="020F0302020204030204" pitchFamily="34" charset="0"/>
              </a:rPr>
              <a:t>words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 smtClean="0">
                <a:latin typeface="Calibri Light" panose="020F0302020204030204" pitchFamily="34" charset="0"/>
              </a:rPr>
              <a:t>only</a:t>
            </a:r>
            <a:r>
              <a:rPr lang="de-DE" sz="2400" dirty="0" smtClean="0">
                <a:latin typeface="Calibri Light" panose="020F0302020204030204" pitchFamily="34" charset="0"/>
              </a:rPr>
              <a:t> (</a:t>
            </a:r>
            <a:r>
              <a:rPr lang="de-DE" sz="2400" dirty="0" err="1" smtClean="0">
                <a:latin typeface="Calibri Light" panose="020F0302020204030204" pitchFamily="34" charset="0"/>
              </a:rPr>
              <a:t>Titles</a:t>
            </a:r>
            <a:r>
              <a:rPr lang="de-DE" sz="240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de-DE" sz="2400" dirty="0" err="1" smtClean="0">
                <a:latin typeface="Calibri Light" panose="020F0302020204030204" pitchFamily="34" charset="0"/>
              </a:rPr>
              <a:t>Current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 smtClean="0">
                <a:latin typeface="Calibri Light" panose="020F0302020204030204" pitchFamily="34" charset="0"/>
              </a:rPr>
              <a:t>sources</a:t>
            </a:r>
            <a:endParaRPr lang="de-DE" sz="2400" dirty="0" smtClean="0">
              <a:latin typeface="Calibri Light" panose="020F0302020204030204" pitchFamily="34" charset="0"/>
            </a:endParaRPr>
          </a:p>
          <a:p>
            <a:r>
              <a:rPr lang="de-DE" sz="2400" dirty="0" smtClean="0">
                <a:latin typeface="Calibri Light" panose="020F0302020204030204" pitchFamily="34" charset="0"/>
              </a:rPr>
              <a:t>Readable texts (no „heavy pages“, </a:t>
            </a:r>
            <a:r>
              <a:rPr lang="de-DE" sz="2400" dirty="0">
                <a:latin typeface="Calibri Light" panose="020F0302020204030204" pitchFamily="34" charset="0"/>
              </a:rPr>
              <a:t>structure, </a:t>
            </a:r>
            <a:r>
              <a:rPr lang="de-DE" sz="2400" dirty="0" smtClean="0">
                <a:latin typeface="Calibri Light" panose="020F0302020204030204" pitchFamily="34" charset="0"/>
              </a:rPr>
              <a:t>titles, subtitles, line spacings)</a:t>
            </a:r>
          </a:p>
          <a:p>
            <a:r>
              <a:rPr lang="de-DE" sz="2400" dirty="0" smtClean="0">
                <a:latin typeface="Calibri Light" panose="020F0302020204030204" pitchFamily="34" charset="0"/>
              </a:rPr>
              <a:t>Page numbers</a:t>
            </a:r>
            <a:endParaRPr lang="de-DE" sz="2400" dirty="0">
              <a:latin typeface="Calibri Light" panose="020F03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Lippegaus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68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z="2800" dirty="0" smtClean="0">
                <a:latin typeface="Calibri Light" panose="020F0302020204030204" pitchFamily="34" charset="0"/>
              </a:rPr>
              <a:t>Tasks </a:t>
            </a:r>
            <a:r>
              <a:rPr lang="de-DE" sz="2800" dirty="0" err="1" smtClean="0">
                <a:latin typeface="Calibri Light" panose="020F0302020204030204" pitchFamily="34" charset="0"/>
              </a:rPr>
              <a:t>left</a:t>
            </a:r>
            <a:endParaRPr lang="de-DE" sz="2800" dirty="0">
              <a:latin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0395" y="1114601"/>
            <a:ext cx="6935400" cy="19757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319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Employability</a:t>
            </a:r>
            <a:endParaRPr lang="de-DE" sz="2319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319" dirty="0">
                <a:latin typeface="Calibri Light" panose="020F0302020204030204" pitchFamily="34" charset="0"/>
              </a:rPr>
              <a:t>Definition </a:t>
            </a:r>
            <a:endParaRPr lang="de-DE" sz="2319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err="1" smtClean="0">
                <a:latin typeface="Calibri Light" panose="020F0302020204030204" pitchFamily="34" charset="0"/>
              </a:rPr>
              <a:t>Glossary</a:t>
            </a:r>
            <a:endParaRPr lang="de-DE" sz="2319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319" dirty="0" err="1">
                <a:latin typeface="Calibri Light" panose="020F0302020204030204" pitchFamily="34" charset="0"/>
              </a:rPr>
              <a:t>Borderlines</a:t>
            </a:r>
            <a:r>
              <a:rPr lang="de-DE" sz="2319" dirty="0">
                <a:latin typeface="Calibri Light" panose="020F0302020204030204" pitchFamily="34" charset="0"/>
              </a:rPr>
              <a:t> </a:t>
            </a:r>
            <a:r>
              <a:rPr lang="de-DE" sz="2319" dirty="0" err="1">
                <a:latin typeface="Calibri Light" panose="020F0302020204030204" pitchFamily="34" charset="0"/>
              </a:rPr>
              <a:t>to</a:t>
            </a:r>
            <a:r>
              <a:rPr lang="de-DE" sz="2319" dirty="0">
                <a:latin typeface="Calibri Light" panose="020F0302020204030204" pitchFamily="34" charset="0"/>
              </a:rPr>
              <a:t> </a:t>
            </a:r>
            <a:r>
              <a:rPr lang="de-DE" sz="2300" dirty="0">
                <a:latin typeface="Calibri Light" panose="020F0302020204030204" pitchFamily="34" charset="0"/>
              </a:rPr>
              <a:t>Employment, </a:t>
            </a:r>
            <a:r>
              <a:rPr lang="de-DE" sz="2300" dirty="0" err="1">
                <a:latin typeface="Calibri Light" panose="020F0302020204030204" pitchFamily="34" charset="0"/>
              </a:rPr>
              <a:t>Competitiveness</a:t>
            </a:r>
            <a:r>
              <a:rPr lang="de-DE" sz="2300" dirty="0">
                <a:latin typeface="Calibri Light" panose="020F0302020204030204" pitchFamily="34" charset="0"/>
              </a:rPr>
              <a:t>, </a:t>
            </a:r>
            <a:r>
              <a:rPr lang="de-DE" sz="2300" dirty="0" err="1">
                <a:latin typeface="Calibri Light" panose="020F0302020204030204" pitchFamily="34" charset="0"/>
              </a:rPr>
              <a:t>Ability</a:t>
            </a:r>
            <a:r>
              <a:rPr lang="de-DE" sz="2300" dirty="0">
                <a:latin typeface="Calibri Light" panose="020F0302020204030204" pitchFamily="34" charset="0"/>
              </a:rPr>
              <a:t> </a:t>
            </a:r>
            <a:r>
              <a:rPr lang="de-DE" sz="2300" dirty="0" err="1">
                <a:latin typeface="Calibri Light" panose="020F0302020204030204" pitchFamily="34" charset="0"/>
              </a:rPr>
              <a:t>to</a:t>
            </a:r>
            <a:r>
              <a:rPr lang="de-DE" sz="2300" dirty="0">
                <a:latin typeface="Calibri Light" panose="020F0302020204030204" pitchFamily="34" charset="0"/>
              </a:rPr>
              <a:t> </a:t>
            </a:r>
            <a:r>
              <a:rPr lang="de-DE" sz="2300" dirty="0" err="1">
                <a:latin typeface="Calibri Light" panose="020F0302020204030204" pitchFamily="34" charset="0"/>
              </a:rPr>
              <a:t>work</a:t>
            </a:r>
            <a:r>
              <a:rPr lang="de-DE" sz="2300" dirty="0">
                <a:latin typeface="Calibri Light" panose="020F030202020403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300" dirty="0">
                <a:latin typeface="Calibri Light" panose="020F0302020204030204" pitchFamily="34" charset="0"/>
              </a:rPr>
              <a:t>As a </a:t>
            </a:r>
            <a:r>
              <a:rPr lang="de-DE" sz="2300" dirty="0" err="1">
                <a:latin typeface="Calibri Light" panose="020F0302020204030204" pitchFamily="34" charset="0"/>
              </a:rPr>
              <a:t>set</a:t>
            </a:r>
            <a:r>
              <a:rPr lang="de-DE" sz="2300" dirty="0">
                <a:latin typeface="Calibri Light" panose="020F0302020204030204" pitchFamily="34" charset="0"/>
              </a:rPr>
              <a:t> </a:t>
            </a:r>
            <a:r>
              <a:rPr lang="de-DE" sz="2300" dirty="0" err="1">
                <a:latin typeface="Calibri Light" panose="020F0302020204030204" pitchFamily="34" charset="0"/>
              </a:rPr>
              <a:t>of</a:t>
            </a:r>
            <a:r>
              <a:rPr lang="de-DE" sz="2300" dirty="0">
                <a:latin typeface="Calibri Light" panose="020F0302020204030204" pitchFamily="34" charset="0"/>
              </a:rPr>
              <a:t> </a:t>
            </a:r>
            <a:r>
              <a:rPr lang="de-DE" sz="2300" dirty="0" err="1">
                <a:latin typeface="Calibri Light" panose="020F0302020204030204" pitchFamily="34" charset="0"/>
              </a:rPr>
              <a:t>competences</a:t>
            </a:r>
            <a:r>
              <a:rPr lang="de-DE" sz="2300" dirty="0">
                <a:latin typeface="Calibri Light" panose="020F0302020204030204" pitchFamily="34" charset="0"/>
              </a:rPr>
              <a:t> vs. </a:t>
            </a:r>
            <a:r>
              <a:rPr lang="de-DE" sz="2300" dirty="0" err="1">
                <a:latin typeface="Calibri Light" panose="020F0302020204030204" pitchFamily="34" charset="0"/>
              </a:rPr>
              <a:t>as</a:t>
            </a:r>
            <a:r>
              <a:rPr lang="de-DE" sz="2300" dirty="0">
                <a:latin typeface="Calibri Light" panose="020F0302020204030204" pitchFamily="34" charset="0"/>
              </a:rPr>
              <a:t> a </a:t>
            </a:r>
            <a:r>
              <a:rPr lang="de-DE" sz="2300" dirty="0" err="1">
                <a:latin typeface="Calibri Light" panose="020F0302020204030204" pitchFamily="34" charset="0"/>
              </a:rPr>
              <a:t>strategy</a:t>
            </a:r>
            <a:r>
              <a:rPr lang="de-DE" sz="2300" dirty="0">
                <a:latin typeface="Calibri Light" panose="020F0302020204030204" pitchFamily="34" charset="0"/>
              </a:rPr>
              <a:t> </a:t>
            </a:r>
            <a:endParaRPr lang="de-DE" sz="23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300" dirty="0" err="1" smtClean="0">
                <a:latin typeface="Calibri Light" panose="020F0302020204030204" pitchFamily="34" charset="0"/>
              </a:rPr>
              <a:t>Self-employment</a:t>
            </a:r>
            <a:r>
              <a:rPr lang="de-DE" sz="2300" dirty="0" smtClean="0">
                <a:latin typeface="Calibri Light" panose="020F0302020204030204" pitchFamily="34" charset="0"/>
              </a:rPr>
              <a:t>, </a:t>
            </a:r>
            <a:r>
              <a:rPr lang="de-DE" sz="2300" dirty="0" err="1" smtClean="0">
                <a:latin typeface="Calibri Light" panose="020F0302020204030204" pitchFamily="34" charset="0"/>
              </a:rPr>
              <a:t>entrepreneurial</a:t>
            </a:r>
            <a:r>
              <a:rPr lang="de-DE" sz="2300" dirty="0" smtClean="0">
                <a:latin typeface="Calibri Light" panose="020F0302020204030204" pitchFamily="34" charset="0"/>
              </a:rPr>
              <a:t> </a:t>
            </a:r>
            <a:r>
              <a:rPr lang="de-DE" sz="2300" dirty="0" err="1" smtClean="0">
                <a:latin typeface="Calibri Light" panose="020F0302020204030204" pitchFamily="34" charset="0"/>
              </a:rPr>
              <a:t>skills</a:t>
            </a:r>
            <a:endParaRPr lang="de-DE" sz="23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Lippegaus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60395" y="3329796"/>
            <a:ext cx="6945396" cy="2009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1555" tIns="40778" rIns="81555" bIns="4077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solidFill>
                  <a:schemeClr val="tx1"/>
                </a:solidFill>
                <a:latin typeface="Calibri Light" panose="020F0302020204030204" pitchFamily="34" charset="0"/>
              </a:rPr>
              <a:t>Competence Model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Elaboration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used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Competence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model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(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source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scientific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context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topicality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differenciation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References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between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results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surveys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and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competence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model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Conclusions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for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further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development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competence</a:t>
            </a:r>
            <a:r>
              <a:rPr lang="de-DE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model</a:t>
            </a:r>
            <a:endParaRPr lang="de-DE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z="2800" dirty="0" smtClean="0">
                <a:latin typeface="Calibri Light" panose="020F0302020204030204" pitchFamily="34" charset="0"/>
              </a:rPr>
              <a:t>Tasks </a:t>
            </a:r>
            <a:r>
              <a:rPr lang="de-DE" sz="2800" dirty="0" err="1" smtClean="0">
                <a:latin typeface="Calibri Light" panose="020F0302020204030204" pitchFamily="34" charset="0"/>
              </a:rPr>
              <a:t>to</a:t>
            </a:r>
            <a:r>
              <a:rPr lang="de-DE" sz="2800" dirty="0" smtClean="0">
                <a:latin typeface="Calibri Light" panose="020F0302020204030204" pitchFamily="34" charset="0"/>
              </a:rPr>
              <a:t> </a:t>
            </a:r>
            <a:r>
              <a:rPr lang="de-DE" sz="2800" dirty="0" err="1" smtClean="0">
                <a:latin typeface="Calibri Light" panose="020F0302020204030204" pitchFamily="34" charset="0"/>
              </a:rPr>
              <a:t>be</a:t>
            </a:r>
            <a:r>
              <a:rPr lang="de-DE" sz="2800" dirty="0" smtClean="0">
                <a:latin typeface="Calibri Light" panose="020F0302020204030204" pitchFamily="34" charset="0"/>
              </a:rPr>
              <a:t> </a:t>
            </a:r>
            <a:r>
              <a:rPr lang="de-DE" sz="2800" dirty="0" err="1" smtClean="0">
                <a:latin typeface="Calibri Light" panose="020F0302020204030204" pitchFamily="34" charset="0"/>
              </a:rPr>
              <a:t>refined</a:t>
            </a:r>
            <a:endParaRPr lang="de-DE" sz="2800" dirty="0">
              <a:latin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399" y="1292164"/>
            <a:ext cx="7009620" cy="33075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400" dirty="0" err="1" smtClean="0">
                <a:latin typeface="Calibri Light" panose="020F0302020204030204" pitchFamily="34" charset="0"/>
              </a:rPr>
              <a:t>Detailed</a:t>
            </a:r>
            <a:r>
              <a:rPr lang="de-DE" sz="2400" dirty="0" smtClean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representation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the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research</a:t>
            </a:r>
            <a:r>
              <a:rPr lang="de-DE" sz="2400" dirty="0">
                <a:latin typeface="Calibri Light" panose="020F0302020204030204" pitchFamily="34" charset="0"/>
              </a:rPr>
              <a:t> design in </a:t>
            </a:r>
            <a:r>
              <a:rPr lang="de-DE" sz="2400" dirty="0" err="1">
                <a:latin typeface="Calibri Light" panose="020F0302020204030204" pitchFamily="34" charset="0"/>
              </a:rPr>
              <a:t>the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reports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</a:p>
          <a:p>
            <a:r>
              <a:rPr lang="de-DE" sz="2400" dirty="0" err="1">
                <a:latin typeface="Calibri Light" panose="020F0302020204030204" pitchFamily="34" charset="0"/>
              </a:rPr>
              <a:t>Overview</a:t>
            </a:r>
            <a:r>
              <a:rPr lang="de-DE" sz="2400" dirty="0">
                <a:latin typeface="Calibri Light" panose="020F0302020204030204" pitchFamily="34" charset="0"/>
              </a:rPr>
              <a:t> / Analysis 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general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results</a:t>
            </a:r>
            <a:endParaRPr lang="de-DE" sz="2400" dirty="0">
              <a:latin typeface="Calibri Light" panose="020F0302020204030204" pitchFamily="34" charset="0"/>
            </a:endParaRPr>
          </a:p>
          <a:p>
            <a:r>
              <a:rPr lang="de-DE" sz="2400" dirty="0" err="1">
                <a:latin typeface="Calibri Light" panose="020F0302020204030204" pitchFamily="34" charset="0"/>
              </a:rPr>
              <a:t>Discrimination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the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results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the</a:t>
            </a:r>
            <a:r>
              <a:rPr lang="de-DE" sz="2400" dirty="0">
                <a:latin typeface="Calibri Light" panose="020F0302020204030204" pitchFamily="34" charset="0"/>
              </a:rPr>
              <a:t> online </a:t>
            </a:r>
            <a:r>
              <a:rPr lang="de-DE" sz="2400" dirty="0" err="1">
                <a:latin typeface="Calibri Light" panose="020F0302020204030204" pitchFamily="34" charset="0"/>
              </a:rPr>
              <a:t>research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and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the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results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the</a:t>
            </a:r>
            <a:r>
              <a:rPr lang="de-DE" sz="2400" dirty="0">
                <a:latin typeface="Calibri Light" panose="020F0302020204030204" pitchFamily="34" charset="0"/>
              </a:rPr>
              <a:t> in-</a:t>
            </a:r>
            <a:r>
              <a:rPr lang="de-DE" sz="2400" dirty="0" err="1">
                <a:latin typeface="Calibri Light" panose="020F0302020204030204" pitchFamily="34" charset="0"/>
              </a:rPr>
              <a:t>depth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interviews</a:t>
            </a:r>
            <a:r>
              <a:rPr lang="de-DE" sz="2400" dirty="0">
                <a:latin typeface="Calibri Light" panose="020F0302020204030204" pitchFamily="34" charset="0"/>
              </a:rPr>
              <a:t> ( </a:t>
            </a:r>
            <a:r>
              <a:rPr lang="de-DE" sz="2400" dirty="0" err="1">
                <a:latin typeface="Calibri Light" panose="020F0302020204030204" pitchFamily="34" charset="0"/>
              </a:rPr>
              <a:t>chance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picking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up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new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perspectivs</a:t>
            </a:r>
            <a:r>
              <a:rPr lang="de-DE" sz="2400" dirty="0">
                <a:latin typeface="Calibri Light" panose="020F0302020204030204" pitchFamily="34" charset="0"/>
              </a:rPr>
              <a:t>)</a:t>
            </a:r>
          </a:p>
          <a:p>
            <a:r>
              <a:rPr lang="de-DE" sz="2400" dirty="0" err="1">
                <a:latin typeface="Calibri Light" panose="020F0302020204030204" pitchFamily="34" charset="0"/>
              </a:rPr>
              <a:t>Comparison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the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results</a:t>
            </a:r>
            <a:r>
              <a:rPr lang="de-DE" sz="2400" dirty="0">
                <a:latin typeface="Calibri Light" panose="020F0302020204030204" pitchFamily="34" charset="0"/>
              </a:rPr>
              <a:t> (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different </a:t>
            </a:r>
            <a:r>
              <a:rPr lang="de-DE" sz="2400" dirty="0" err="1">
                <a:latin typeface="Calibri Light" panose="020F0302020204030204" pitchFamily="34" charset="0"/>
              </a:rPr>
              <a:t>target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groups</a:t>
            </a:r>
            <a:r>
              <a:rPr lang="de-DE" sz="24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9091" y="5793858"/>
            <a:ext cx="2582580" cy="3256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Lippegaus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FEE6-0EA4-49A0-99A9-C3BE034C6D9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50399" y="4756335"/>
            <a:ext cx="7009620" cy="7098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>
                <a:latin typeface="Calibri Light" panose="020F0302020204030204" pitchFamily="34" charset="0"/>
              </a:rPr>
              <a:t>Question</a:t>
            </a:r>
            <a:r>
              <a:rPr lang="de-DE" sz="2400" dirty="0">
                <a:latin typeface="Calibri Light" panose="020F0302020204030204" pitchFamily="34" charset="0"/>
              </a:rPr>
              <a:t>: </a:t>
            </a:r>
            <a:r>
              <a:rPr lang="de-DE" sz="2400" dirty="0" err="1">
                <a:latin typeface="Calibri Light" panose="020F0302020204030204" pitchFamily="34" charset="0"/>
              </a:rPr>
              <a:t>the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own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standpoint</a:t>
            </a:r>
            <a:r>
              <a:rPr lang="de-DE" sz="2400" dirty="0">
                <a:latin typeface="Calibri Light" panose="020F0302020204030204" pitchFamily="34" charset="0"/>
              </a:rPr>
              <a:t> </a:t>
            </a:r>
            <a:r>
              <a:rPr lang="de-DE" sz="2400" dirty="0" err="1">
                <a:latin typeface="Calibri Light" panose="020F0302020204030204" pitchFamily="34" charset="0"/>
              </a:rPr>
              <a:t>of</a:t>
            </a:r>
            <a:r>
              <a:rPr lang="de-DE" sz="2400" dirty="0">
                <a:latin typeface="Calibri Light" panose="020F0302020204030204" pitchFamily="34" charset="0"/>
              </a:rPr>
              <a:t> Higher Education </a:t>
            </a:r>
            <a:r>
              <a:rPr lang="de-DE" sz="2400" dirty="0">
                <a:latin typeface="Calibri Light" panose="020F0302020204030204" pitchFamily="34" charset="0"/>
                <a:sym typeface="Wingdings" panose="05000000000000000000" pitchFamily="2" charset="2"/>
              </a:rPr>
              <a:t></a:t>
            </a:r>
            <a:endParaRPr lang="de-DE" sz="2400" dirty="0">
              <a:latin typeface="Calibri Light" panose="020F0302020204030204" pitchFamily="34" charset="0"/>
            </a:endParaRPr>
          </a:p>
          <a:p>
            <a:endParaRPr lang="de-DE" sz="1516" dirty="0"/>
          </a:p>
        </p:txBody>
      </p:sp>
    </p:spTree>
    <p:extLst>
      <p:ext uri="{BB962C8B-B14F-4D97-AF65-F5344CB8AC3E}">
        <p14:creationId xmlns:p14="http://schemas.microsoft.com/office/powerpoint/2010/main" val="32391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Benutzerdefiniert</PresentationFormat>
  <Paragraphs>114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Wingdings</vt:lpstr>
      <vt:lpstr>Office-Design</vt:lpstr>
      <vt:lpstr>COMPLETE</vt:lpstr>
      <vt:lpstr>PowerPoint-Präsentation</vt:lpstr>
      <vt:lpstr>Congratulation</vt:lpstr>
      <vt:lpstr>Aims reached</vt:lpstr>
      <vt:lpstr>        Success Institutional Reports </vt:lpstr>
      <vt:lpstr>Success National Reports</vt:lpstr>
      <vt:lpstr>Remarks to the format </vt:lpstr>
      <vt:lpstr>Tasks left</vt:lpstr>
      <vt:lpstr>Tasks to be refined</vt:lpstr>
      <vt:lpstr>Controversial Debate </vt:lpstr>
      <vt:lpstr>The Role of Higher Education </vt:lpstr>
      <vt:lpstr>The End?</vt:lpstr>
      <vt:lpstr>PowerPoint-Präsentation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Marianna.Gevorski</dc:creator>
  <cp:lastModifiedBy>Marianna.Gevorski</cp:lastModifiedBy>
  <cp:revision>64</cp:revision>
  <dcterms:created xsi:type="dcterms:W3CDTF">2016-05-11T08:13:21Z</dcterms:created>
  <dcterms:modified xsi:type="dcterms:W3CDTF">2016-11-02T12:52:50Z</dcterms:modified>
</cp:coreProperties>
</file>